
<file path=[Content_Types].xml><?xml version="1.0" encoding="utf-8"?>
<Types xmlns="http://schemas.openxmlformats.org/package/2006/content-types">
  <Override PartName="/ppt/slideLayouts/slideLayout4.xml" ContentType="application/vnd.openxmlformats-officedocument.presentationml.slideLayout+xml"/>
  <Default Extension="jpeg" ContentType="image/jpeg"/>
  <Override PartName="/ppt/slideLayouts/slideLayout6.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Default Extension="rels" ContentType="application/vnd.openxmlformats-package.relationship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Default Extension="gif" ContentType="image/gif"/>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presProps.xml" ContentType="application/vnd.openxmlformats-officedocument.presentationml.presProps+xml"/>
  <Override PartName="/ppt/tableStyles.xml" ContentType="application/vnd.openxmlformats-officedocument.presentationml.tableStyles+xml"/>
  <Override PartName="/ppt/theme/theme1.xml" ContentType="application/vnd.openxmlformats-officedocument.theme+xml"/>
  <Override PartName="/ppt/slides/slide3.xml" ContentType="application/vnd.openxmlformats-officedocument.presentationml.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3" r:id="rId6"/>
    <p:sldId id="260" r:id="rId7"/>
    <p:sldId id="262" r:id="rId8"/>
    <p:sldId id="261"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9625A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37" d="100"/>
          <a:sy n="137" d="100"/>
        </p:scale>
        <p:origin x="-1528" y="-1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A83AE83-F2D7-B347-91A1-91866EF2677F}" type="datetimeFigureOut">
              <a:rPr lang="en-US" smtClean="0"/>
              <a:pPr/>
              <a:t>10/25/13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530D93-623F-FC43-AD45-366B7616118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6A83AE83-F2D7-B347-91A1-91866EF2677F}" type="datetimeFigureOut">
              <a:rPr lang="en-US" smtClean="0"/>
              <a:pPr/>
              <a:t>10/25/13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530D93-623F-FC43-AD45-366B7616118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6A83AE83-F2D7-B347-91A1-91866EF2677F}" type="datetimeFigureOut">
              <a:rPr lang="en-US" smtClean="0"/>
              <a:pPr/>
              <a:t>10/25/13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530D93-623F-FC43-AD45-366B7616118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6A83AE83-F2D7-B347-91A1-91866EF2677F}" type="datetimeFigureOut">
              <a:rPr lang="en-US" smtClean="0"/>
              <a:pPr/>
              <a:t>10/25/13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530D93-623F-FC43-AD45-366B7616118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6A83AE83-F2D7-B347-91A1-91866EF2677F}" type="datetimeFigureOut">
              <a:rPr lang="en-US" smtClean="0"/>
              <a:pPr/>
              <a:t>10/25/13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530D93-623F-FC43-AD45-366B7616118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6A83AE83-F2D7-B347-91A1-91866EF2677F}" type="datetimeFigureOut">
              <a:rPr lang="en-US" smtClean="0"/>
              <a:pPr/>
              <a:t>10/25/13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530D93-623F-FC43-AD45-366B7616118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6A83AE83-F2D7-B347-91A1-91866EF2677F}" type="datetimeFigureOut">
              <a:rPr lang="en-US" smtClean="0"/>
              <a:pPr/>
              <a:t>10/25/13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530D93-623F-FC43-AD45-366B7616118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6A83AE83-F2D7-B347-91A1-91866EF2677F}" type="datetimeFigureOut">
              <a:rPr lang="en-US" smtClean="0"/>
              <a:pPr/>
              <a:t>10/25/13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530D93-623F-FC43-AD45-366B7616118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83AE83-F2D7-B347-91A1-91866EF2677F}" type="datetimeFigureOut">
              <a:rPr lang="en-US" smtClean="0"/>
              <a:pPr/>
              <a:t>10/25/13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530D93-623F-FC43-AD45-366B7616118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6A83AE83-F2D7-B347-91A1-91866EF2677F}" type="datetimeFigureOut">
              <a:rPr lang="en-US" smtClean="0"/>
              <a:pPr/>
              <a:t>10/25/13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530D93-623F-FC43-AD45-366B7616118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6A83AE83-F2D7-B347-91A1-91866EF2677F}" type="datetimeFigureOut">
              <a:rPr lang="en-US" smtClean="0"/>
              <a:pPr/>
              <a:t>10/25/13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530D93-623F-FC43-AD45-366B7616118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83AE83-F2D7-B347-91A1-91866EF2677F}" type="datetimeFigureOut">
              <a:rPr lang="en-US" smtClean="0"/>
              <a:pPr/>
              <a:t>10/25/13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530D93-623F-FC43-AD45-366B7616118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05191"/>
            <a:ext cx="7772400" cy="2395259"/>
          </a:xfrm>
        </p:spPr>
        <p:txBody>
          <a:bodyPr>
            <a:noAutofit/>
          </a:bodyPr>
          <a:lstStyle/>
          <a:p>
            <a:r>
              <a:rPr lang="en-US" sz="8000" dirty="0" smtClean="0">
                <a:latin typeface="District"/>
                <a:cs typeface="District"/>
              </a:rPr>
              <a:t>Virtual </a:t>
            </a:r>
            <a:br>
              <a:rPr lang="en-US" sz="8000" dirty="0" smtClean="0">
                <a:latin typeface="District"/>
                <a:cs typeface="District"/>
              </a:rPr>
            </a:br>
            <a:r>
              <a:rPr lang="en-US" sz="8000" dirty="0" smtClean="0">
                <a:latin typeface="District"/>
                <a:cs typeface="District"/>
              </a:rPr>
              <a:t>Rock Collection</a:t>
            </a:r>
            <a:endParaRPr lang="en-US" sz="8000" dirty="0">
              <a:latin typeface="District"/>
              <a:cs typeface="District"/>
            </a:endParaRPr>
          </a:p>
        </p:txBody>
      </p:sp>
      <p:sp>
        <p:nvSpPr>
          <p:cNvPr id="3" name="Subtitle 2"/>
          <p:cNvSpPr>
            <a:spLocks noGrp="1"/>
          </p:cNvSpPr>
          <p:nvPr>
            <p:ph type="subTitle" idx="1"/>
          </p:nvPr>
        </p:nvSpPr>
        <p:spPr>
          <a:xfrm>
            <a:off x="1371600" y="4347958"/>
            <a:ext cx="6400800" cy="1752600"/>
          </a:xfrm>
        </p:spPr>
        <p:txBody>
          <a:bodyPr/>
          <a:lstStyle/>
          <a:p>
            <a:r>
              <a:rPr lang="en-US" dirty="0" smtClean="0">
                <a:solidFill>
                  <a:schemeClr val="tx1"/>
                </a:solidFill>
              </a:rPr>
              <a:t>by </a:t>
            </a:r>
          </a:p>
          <a:p>
            <a:r>
              <a:rPr lang="en-US" dirty="0" smtClean="0">
                <a:solidFill>
                  <a:schemeClr val="tx1"/>
                </a:solidFill>
              </a:rPr>
              <a:t>Maria and Sam</a:t>
            </a:r>
            <a:endParaRPr lang="en-US"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dirty="0" smtClean="0">
                <a:cs typeface="District"/>
              </a:rPr>
              <a:t>Pink Calcite Crystal</a:t>
            </a:r>
            <a:endParaRPr lang="en-US" sz="3200" dirty="0">
              <a:cs typeface="District"/>
            </a:endParaRPr>
          </a:p>
        </p:txBody>
      </p:sp>
      <p:pic>
        <p:nvPicPr>
          <p:cNvPr id="5" name="Picture Placeholder 4" descr="Pink_Calcite_by_Mystikka.jpg"/>
          <p:cNvPicPr>
            <a:picLocks noGrp="1" noChangeAspect="1"/>
          </p:cNvPicPr>
          <p:nvPr>
            <p:ph type="pic" idx="1"/>
          </p:nvPr>
        </p:nvPicPr>
        <p:blipFill>
          <a:blip r:embed="rId2"/>
          <a:srcRect t="-5283" b="-5283"/>
          <a:stretch>
            <a:fillRect/>
          </a:stretch>
        </p:blipFill>
        <p:spPr/>
      </p:pic>
      <p:sp>
        <p:nvSpPr>
          <p:cNvPr id="4" name="Text Placeholder 3"/>
          <p:cNvSpPr>
            <a:spLocks noGrp="1"/>
          </p:cNvSpPr>
          <p:nvPr>
            <p:ph type="body" sz="half" idx="2"/>
          </p:nvPr>
        </p:nvSpPr>
        <p:spPr>
          <a:xfrm>
            <a:off x="1792288" y="5367338"/>
            <a:ext cx="5486400" cy="1161342"/>
          </a:xfrm>
        </p:spPr>
        <p:txBody>
          <a:bodyPr>
            <a:normAutofit fontScale="62500" lnSpcReduction="20000"/>
          </a:bodyPr>
          <a:lstStyle/>
          <a:p>
            <a:r>
              <a:rPr lang="en-US" b="1" dirty="0"/>
              <a:t>Color: Extremely variable but generally white or colorless or with light shades of yellow, orange, blue, pink, red, brown, green, black and gray. Occasionally </a:t>
            </a:r>
            <a:r>
              <a:rPr lang="en-US" b="1" dirty="0" err="1"/>
              <a:t>iridescent.  </a:t>
            </a:r>
            <a:r>
              <a:rPr lang="en-US" b="1" dirty="0" err="1" smtClean="0"/>
              <a:t>Lustre</a:t>
            </a:r>
            <a:r>
              <a:rPr lang="en-US" b="1" dirty="0" smtClean="0"/>
              <a:t>: </a:t>
            </a:r>
            <a:r>
              <a:rPr lang="en-US" b="1" dirty="0"/>
              <a:t>Vitreous to resinous to dull in massive </a:t>
            </a:r>
            <a:r>
              <a:rPr lang="en-US" b="1" dirty="0" err="1"/>
              <a:t>forms  Transparency</a:t>
            </a:r>
            <a:r>
              <a:rPr lang="en-US" b="1" dirty="0"/>
              <a:t>: Transparent to translucent </a:t>
            </a:r>
            <a:r>
              <a:rPr lang="en-US" b="1" dirty="0" smtClean="0"/>
              <a:t> </a:t>
            </a:r>
            <a:r>
              <a:rPr lang="en-US" b="1" dirty="0"/>
              <a:t> Uses: Used in cements and mortars, production of lime, limestone is used in the steel industry; glass industry, ornamental stone, chemical and optical uses and as mineral specimens.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2288" y="4542643"/>
            <a:ext cx="5486400" cy="1946847"/>
          </a:xfrm>
        </p:spPr>
        <p:txBody>
          <a:bodyPr>
            <a:noAutofit/>
          </a:bodyPr>
          <a:lstStyle/>
          <a:p>
            <a:pPr algn="ctr"/>
            <a:r>
              <a:rPr lang="en-US" sz="4800" dirty="0" smtClean="0">
                <a:solidFill>
                  <a:schemeClr val="bg1"/>
                </a:solidFill>
                <a:effectLst>
                  <a:outerShdw blurRad="50800" dist="38100" dir="2700000">
                    <a:srgbClr val="000000">
                      <a:alpha val="43000"/>
                    </a:srgbClr>
                  </a:outerShdw>
                </a:effectLst>
                <a:cs typeface="District"/>
              </a:rPr>
              <a:t>Calcite as Chalk</a:t>
            </a:r>
            <a:r>
              <a:rPr lang="en-US" sz="3200" dirty="0" smtClean="0">
                <a:solidFill>
                  <a:schemeClr val="bg1"/>
                </a:solidFill>
                <a:effectLst>
                  <a:outerShdw blurRad="50800" dist="38100" dir="2700000">
                    <a:srgbClr val="000000">
                      <a:alpha val="43000"/>
                    </a:srgbClr>
                  </a:outerShdw>
                </a:effectLst>
                <a:cs typeface="District"/>
              </a:rPr>
              <a:t/>
            </a:r>
            <a:br>
              <a:rPr lang="en-US" sz="3200" dirty="0" smtClean="0">
                <a:solidFill>
                  <a:schemeClr val="bg1"/>
                </a:solidFill>
                <a:effectLst>
                  <a:outerShdw blurRad="50800" dist="38100" dir="2700000">
                    <a:srgbClr val="000000">
                      <a:alpha val="43000"/>
                    </a:srgbClr>
                  </a:outerShdw>
                </a:effectLst>
                <a:cs typeface="District"/>
              </a:rPr>
            </a:br>
            <a:r>
              <a:rPr lang="en-US" sz="3200" dirty="0" smtClean="0">
                <a:solidFill>
                  <a:schemeClr val="bg1"/>
                </a:solidFill>
                <a:effectLst>
                  <a:outerShdw blurRad="50800" dist="38100" dir="2700000">
                    <a:srgbClr val="000000">
                      <a:alpha val="43000"/>
                    </a:srgbClr>
                  </a:outerShdw>
                </a:effectLst>
                <a:cs typeface="District"/>
              </a:rPr>
              <a:t>White Cliffs of Dover UK</a:t>
            </a:r>
            <a:endParaRPr lang="en-US" sz="3200" dirty="0">
              <a:solidFill>
                <a:schemeClr val="bg1"/>
              </a:solidFill>
              <a:effectLst>
                <a:outerShdw blurRad="50800" dist="38100" dir="2700000">
                  <a:srgbClr val="000000">
                    <a:alpha val="43000"/>
                  </a:srgbClr>
                </a:outerShdw>
              </a:effectLst>
              <a:cs typeface="Distric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2288" y="4542643"/>
            <a:ext cx="5486400" cy="1946847"/>
          </a:xfrm>
        </p:spPr>
        <p:txBody>
          <a:bodyPr>
            <a:noAutofit/>
          </a:bodyPr>
          <a:lstStyle/>
          <a:p>
            <a:pPr algn="ctr"/>
            <a:r>
              <a:rPr lang="en-US" sz="4800" dirty="0" smtClean="0">
                <a:solidFill>
                  <a:schemeClr val="bg1"/>
                </a:solidFill>
                <a:effectLst>
                  <a:outerShdw blurRad="50800" dist="38100" dir="2700000">
                    <a:srgbClr val="000000">
                      <a:alpha val="43000"/>
                    </a:srgbClr>
                  </a:outerShdw>
                </a:effectLst>
                <a:cs typeface="District"/>
              </a:rPr>
              <a:t>Calcite </a:t>
            </a:r>
            <a:r>
              <a:rPr lang="en-US" sz="3200" dirty="0" smtClean="0">
                <a:solidFill>
                  <a:schemeClr val="bg1"/>
                </a:solidFill>
                <a:effectLst>
                  <a:outerShdw blurRad="50800" dist="38100" dir="2700000">
                    <a:srgbClr val="000000">
                      <a:alpha val="43000"/>
                    </a:srgbClr>
                  </a:outerShdw>
                </a:effectLst>
                <a:cs typeface="District"/>
              </a:rPr>
              <a:t/>
            </a:r>
            <a:br>
              <a:rPr lang="en-US" sz="3200" dirty="0" smtClean="0">
                <a:solidFill>
                  <a:schemeClr val="bg1"/>
                </a:solidFill>
                <a:effectLst>
                  <a:outerShdw blurRad="50800" dist="38100" dir="2700000">
                    <a:srgbClr val="000000">
                      <a:alpha val="43000"/>
                    </a:srgbClr>
                  </a:outerShdw>
                </a:effectLst>
                <a:cs typeface="District"/>
              </a:rPr>
            </a:br>
            <a:r>
              <a:rPr lang="en-US" sz="3200" dirty="0" smtClean="0">
                <a:solidFill>
                  <a:schemeClr val="bg1"/>
                </a:solidFill>
                <a:effectLst>
                  <a:outerShdw blurRad="50800" dist="38100" dir="2700000">
                    <a:srgbClr val="000000">
                      <a:alpha val="43000"/>
                    </a:srgbClr>
                  </a:outerShdw>
                </a:effectLst>
                <a:cs typeface="District"/>
              </a:rPr>
              <a:t>Stalactites and Stalagmites</a:t>
            </a:r>
            <a:endParaRPr lang="en-US" sz="3200" dirty="0">
              <a:solidFill>
                <a:schemeClr val="bg1"/>
              </a:solidFill>
              <a:effectLst>
                <a:outerShdw blurRad="50800" dist="38100" dir="2700000">
                  <a:srgbClr val="000000">
                    <a:alpha val="43000"/>
                  </a:srgbClr>
                </a:outerShdw>
              </a:effectLst>
              <a:cs typeface="Distric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QTZ2.gif"/>
          <p:cNvPicPr>
            <a:picLocks noChangeAspect="1"/>
          </p:cNvPicPr>
          <p:nvPr/>
        </p:nvPicPr>
        <p:blipFill>
          <a:blip r:embed="rId2"/>
          <a:stretch>
            <a:fillRect/>
          </a:stretch>
        </p:blipFill>
        <p:spPr>
          <a:xfrm>
            <a:off x="2028377" y="64652"/>
            <a:ext cx="5023999" cy="5574148"/>
          </a:xfrm>
          <a:prstGeom prst="rect">
            <a:avLst/>
          </a:prstGeom>
        </p:spPr>
      </p:pic>
      <p:sp>
        <p:nvSpPr>
          <p:cNvPr id="2" name="Title 1"/>
          <p:cNvSpPr>
            <a:spLocks noGrp="1"/>
          </p:cNvSpPr>
          <p:nvPr>
            <p:ph type="title"/>
          </p:nvPr>
        </p:nvSpPr>
        <p:spPr>
          <a:xfrm>
            <a:off x="1084626" y="5015448"/>
            <a:ext cx="7101056" cy="1474042"/>
          </a:xfrm>
        </p:spPr>
        <p:txBody>
          <a:bodyPr>
            <a:noAutofit/>
          </a:bodyPr>
          <a:lstStyle/>
          <a:p>
            <a:pPr algn="ctr"/>
            <a:r>
              <a:rPr lang="en-US" sz="4800" dirty="0" smtClean="0">
                <a:effectLst>
                  <a:outerShdw blurRad="50800" dist="38100" dir="2700000">
                    <a:srgbClr val="000000">
                      <a:alpha val="43000"/>
                    </a:srgbClr>
                  </a:outerShdw>
                </a:effectLst>
                <a:cs typeface="District"/>
              </a:rPr>
              <a:t>Quartz Crystals Drawing </a:t>
            </a:r>
            <a:endParaRPr lang="en-US" sz="3200" dirty="0">
              <a:effectLst>
                <a:outerShdw blurRad="50800" dist="38100" dir="2700000">
                  <a:srgbClr val="000000">
                    <a:alpha val="43000"/>
                  </a:srgbClr>
                </a:outerShdw>
              </a:effectLst>
              <a:cs typeface="Distric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2288" y="4876388"/>
            <a:ext cx="5486400" cy="1613102"/>
          </a:xfrm>
        </p:spPr>
        <p:txBody>
          <a:bodyPr>
            <a:noAutofit/>
          </a:bodyPr>
          <a:lstStyle/>
          <a:p>
            <a:pPr algn="ctr"/>
            <a:r>
              <a:rPr lang="en-US" sz="4800" dirty="0" smtClean="0">
                <a:solidFill>
                  <a:schemeClr val="bg1"/>
                </a:solidFill>
                <a:effectLst>
                  <a:outerShdw blurRad="50800" dist="38100" dir="2700000">
                    <a:srgbClr val="000000">
                      <a:alpha val="43000"/>
                    </a:srgbClr>
                  </a:outerShdw>
                </a:effectLst>
                <a:cs typeface="District"/>
              </a:rPr>
              <a:t>Quartz Crystal </a:t>
            </a:r>
            <a:r>
              <a:rPr lang="en-US" sz="3200" dirty="0" smtClean="0">
                <a:solidFill>
                  <a:schemeClr val="bg1"/>
                </a:solidFill>
                <a:effectLst>
                  <a:outerShdw blurRad="50800" dist="38100" dir="2700000">
                    <a:srgbClr val="000000">
                      <a:alpha val="43000"/>
                    </a:srgbClr>
                  </a:outerShdw>
                </a:effectLst>
                <a:cs typeface="District"/>
              </a:rPr>
              <a:t/>
            </a:r>
            <a:br>
              <a:rPr lang="en-US" sz="3200" dirty="0" smtClean="0">
                <a:solidFill>
                  <a:schemeClr val="bg1"/>
                </a:solidFill>
                <a:effectLst>
                  <a:outerShdw blurRad="50800" dist="38100" dir="2700000">
                    <a:srgbClr val="000000">
                      <a:alpha val="43000"/>
                    </a:srgbClr>
                  </a:outerShdw>
                </a:effectLst>
                <a:cs typeface="District"/>
              </a:rPr>
            </a:br>
            <a:r>
              <a:rPr lang="en-US" sz="1400" dirty="0" smtClean="0">
                <a:effectLst>
                  <a:outerShdw blurRad="50800" dist="38100" dir="2700000">
                    <a:srgbClr val="000000">
                      <a:alpha val="43000"/>
                    </a:srgbClr>
                  </a:outerShdw>
                </a:effectLst>
                <a:cs typeface="District"/>
              </a:rPr>
              <a:t>Quartz is the most abundant and widely distributed mineral found at Earth's surface. It is present and plentiful in all parts of the world. It forms at all temperatures. It is abundant in igneous, metamorphic and sedimentary rocks.</a:t>
            </a:r>
            <a:endParaRPr lang="en-US" sz="1400" dirty="0">
              <a:effectLst>
                <a:outerShdw blurRad="50800" dist="38100" dir="2700000">
                  <a:srgbClr val="000000">
                    <a:alpha val="43000"/>
                  </a:srgbClr>
                </a:outerShdw>
              </a:effectLst>
              <a:cs typeface="Distric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66085" y="4876388"/>
            <a:ext cx="6934191" cy="1613102"/>
          </a:xfrm>
        </p:spPr>
        <p:txBody>
          <a:bodyPr>
            <a:noAutofit/>
          </a:bodyPr>
          <a:lstStyle/>
          <a:p>
            <a:pPr algn="ctr"/>
            <a:r>
              <a:rPr lang="en-US" sz="4800" dirty="0" smtClean="0">
                <a:effectLst>
                  <a:outerShdw blurRad="63500" dist="38100" dir="2700000">
                    <a:schemeClr val="bg1"/>
                  </a:outerShdw>
                </a:effectLst>
                <a:cs typeface="District"/>
              </a:rPr>
              <a:t>Amethyst Quartz Geode </a:t>
            </a:r>
            <a:r>
              <a:rPr lang="en-US" sz="3200" dirty="0" smtClean="0">
                <a:effectLst>
                  <a:outerShdw blurRad="63500" dist="38100" dir="2700000">
                    <a:schemeClr val="bg1"/>
                  </a:outerShdw>
                </a:effectLst>
                <a:cs typeface="District"/>
              </a:rPr>
              <a:t/>
            </a:r>
            <a:br>
              <a:rPr lang="en-US" sz="3200" dirty="0" smtClean="0">
                <a:effectLst>
                  <a:outerShdw blurRad="63500" dist="38100" dir="2700000">
                    <a:schemeClr val="bg1"/>
                  </a:outerShdw>
                </a:effectLst>
                <a:cs typeface="District"/>
              </a:rPr>
            </a:br>
            <a:r>
              <a:rPr lang="en-US" sz="1400" dirty="0" smtClean="0">
                <a:effectLst>
                  <a:outerShdw blurRad="63500" dist="38100" dir="2700000">
                    <a:schemeClr val="bg1"/>
                  </a:outerShdw>
                </a:effectLst>
              </a:rPr>
              <a:t>Geodes are rocks that are plain on the outside but can have beautiful crystals on the inside.</a:t>
            </a:r>
            <a:endParaRPr lang="en-US" sz="1400" dirty="0">
              <a:effectLst>
                <a:outerShdw blurRad="63500" dist="38100" dir="2700000">
                  <a:schemeClr val="bg1"/>
                </a:outerShdw>
              </a:effectLst>
              <a:cs typeface="Distric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2288" y="4876388"/>
            <a:ext cx="5486400" cy="1613102"/>
          </a:xfrm>
        </p:spPr>
        <p:txBody>
          <a:bodyPr>
            <a:noAutofit/>
          </a:bodyPr>
          <a:lstStyle/>
          <a:p>
            <a:pPr algn="ctr"/>
            <a:r>
              <a:rPr lang="en-US" sz="4800" dirty="0" smtClean="0">
                <a:solidFill>
                  <a:srgbClr val="404040"/>
                </a:solidFill>
                <a:effectLst>
                  <a:outerShdw blurRad="50800" dist="38100" dir="2700000">
                    <a:srgbClr val="000000">
                      <a:alpha val="43000"/>
                    </a:srgbClr>
                  </a:outerShdw>
                </a:effectLst>
                <a:cs typeface="District"/>
              </a:rPr>
              <a:t>Amethyst Quartz </a:t>
            </a:r>
            <a:r>
              <a:rPr lang="en-US" sz="3200" dirty="0" smtClean="0">
                <a:solidFill>
                  <a:srgbClr val="404040"/>
                </a:solidFill>
                <a:effectLst>
                  <a:outerShdw blurRad="50800" dist="38100" dir="2700000">
                    <a:srgbClr val="000000">
                      <a:alpha val="43000"/>
                    </a:srgbClr>
                  </a:outerShdw>
                </a:effectLst>
                <a:cs typeface="District"/>
              </a:rPr>
              <a:t/>
            </a:r>
            <a:br>
              <a:rPr lang="en-US" sz="3200" dirty="0" smtClean="0">
                <a:solidFill>
                  <a:srgbClr val="404040"/>
                </a:solidFill>
                <a:effectLst>
                  <a:outerShdw blurRad="50800" dist="38100" dir="2700000">
                    <a:srgbClr val="000000">
                      <a:alpha val="43000"/>
                    </a:srgbClr>
                  </a:outerShdw>
                </a:effectLst>
                <a:cs typeface="District"/>
              </a:rPr>
            </a:br>
            <a:r>
              <a:rPr lang="en-US" sz="1400" dirty="0" smtClean="0">
                <a:solidFill>
                  <a:srgbClr val="404040"/>
                </a:solidFill>
                <a:effectLst>
                  <a:outerShdw blurRad="50800" dist="38100" dir="2700000">
                    <a:srgbClr val="000000">
                      <a:alpha val="43000"/>
                    </a:srgbClr>
                  </a:outerShdw>
                </a:effectLst>
                <a:cs typeface="District"/>
              </a:rPr>
              <a:t>Amethyst is a violet variety of quartz often used in jewelry</a:t>
            </a:r>
            <a:endParaRPr lang="en-US" sz="1400" dirty="0">
              <a:solidFill>
                <a:srgbClr val="404040"/>
              </a:solidFill>
              <a:effectLst>
                <a:outerShdw blurRad="50800" dist="38100" dir="2700000">
                  <a:srgbClr val="000000">
                    <a:alpha val="43000"/>
                  </a:srgbClr>
                </a:outerShdw>
              </a:effectLst>
              <a:cs typeface="Distric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100</TotalTime>
  <Words>201</Words>
  <Application>Microsoft Macintosh PowerPoint</Application>
  <PresentationFormat>On-screen Show (4:3)</PresentationFormat>
  <Paragraphs>11</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Office Theme</vt:lpstr>
      <vt:lpstr>Virtual  Rock Collection</vt:lpstr>
      <vt:lpstr>Pink Calcite Crystal</vt:lpstr>
      <vt:lpstr>Calcite as Chalk White Cliffs of Dover UK</vt:lpstr>
      <vt:lpstr>Calcite  Stalactites and Stalagmites</vt:lpstr>
      <vt:lpstr>Quartz Crystals Drawing </vt:lpstr>
      <vt:lpstr>Quartz Crystal  Quartz is the most abundant and widely distributed mineral found at Earth's surface. It is present and plentiful in all parts of the world. It forms at all temperatures. It is abundant in igneous, metamorphic and sedimentary rocks.</vt:lpstr>
      <vt:lpstr>Amethyst Quartz Geode  Geodes are rocks that are plain on the outside but can have beautiful crystals on the inside.</vt:lpstr>
      <vt:lpstr>Amethyst Quartz  Amethyst is a violet variety of quartz often used in jewelry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Virtual  Rock Collection</dc:title>
  <dc:creator>Combridge Internationaal ccp</dc:creator>
  <cp:lastModifiedBy>Combridge Internationaal ccp</cp:lastModifiedBy>
  <cp:revision>11</cp:revision>
  <dcterms:created xsi:type="dcterms:W3CDTF">2013-10-25T06:26:38Z</dcterms:created>
  <dcterms:modified xsi:type="dcterms:W3CDTF">2013-10-25T07:01:07Z</dcterms:modified>
</cp:coreProperties>
</file>