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70" r:id="rId3"/>
    <p:sldId id="271" r:id="rId4"/>
    <p:sldId id="257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58" r:id="rId13"/>
    <p:sldId id="260" r:id="rId14"/>
    <p:sldId id="259" r:id="rId15"/>
    <p:sldId id="272" r:id="rId16"/>
    <p:sldId id="25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0EC"/>
    <a:srgbClr val="21E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1" d="100"/>
          <a:sy n="91" d="100"/>
        </p:scale>
        <p:origin x="-640" y="-112"/>
      </p:cViewPr>
      <p:guideLst>
        <p:guide orient="horz" pos="2160"/>
        <p:guide pos="8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8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5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3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59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7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76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7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5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9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AB256-E903-DD44-93DF-D7EB573A6F22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8C283-8861-524E-BF7F-6A40D7919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8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nehappyartteacher.blogspot.com.au/2013/04/totally-cannot-take-credit-for-this.html" TargetMode="External"/><Relationship Id="rId3" Type="http://schemas.openxmlformats.org/officeDocument/2006/relationships/hyperlink" Target="http://onehappyartteacher.blogspot.com.au/2013/04/totally-cannot-take-credit-for-this.html?m=1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93" y="2130425"/>
            <a:ext cx="9035907" cy="1470025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FF0000"/>
                </a:solidFill>
                <a:latin typeface="Arial Black"/>
                <a:cs typeface="Arial Black"/>
              </a:rPr>
              <a:t>ART</a:t>
            </a:r>
            <a:r>
              <a:rPr lang="en-US" sz="8800" dirty="0" smtClean="0">
                <a:latin typeface="Arial Black"/>
                <a:cs typeface="Arial Black"/>
              </a:rPr>
              <a:t> + </a:t>
            </a:r>
            <a:r>
              <a:rPr lang="en-US" sz="8800" dirty="0" smtClean="0">
                <a:solidFill>
                  <a:srgbClr val="21E80E"/>
                </a:solidFill>
                <a:latin typeface="Arial Black"/>
                <a:cs typeface="Arial Black"/>
              </a:rPr>
              <a:t>MATHS</a:t>
            </a:r>
            <a:r>
              <a:rPr lang="en-US" sz="8800" dirty="0" smtClean="0">
                <a:latin typeface="Arial Black"/>
                <a:cs typeface="Arial Black"/>
              </a:rPr>
              <a:t> </a:t>
            </a:r>
            <a:br>
              <a:rPr lang="en-US" sz="8800" dirty="0" smtClean="0">
                <a:latin typeface="Arial Black"/>
                <a:cs typeface="Arial Black"/>
              </a:rPr>
            </a:br>
            <a:r>
              <a:rPr lang="en-US" sz="8800" dirty="0" smtClean="0">
                <a:latin typeface="Arial Black"/>
                <a:cs typeface="Arial Black"/>
              </a:rPr>
              <a:t>= </a:t>
            </a:r>
            <a:br>
              <a:rPr lang="en-US" sz="8800" dirty="0" smtClean="0">
                <a:latin typeface="Arial Black"/>
                <a:cs typeface="Arial Black"/>
              </a:rPr>
            </a:br>
            <a:r>
              <a:rPr lang="en-US" sz="8800" dirty="0" smtClean="0">
                <a:solidFill>
                  <a:srgbClr val="8C00EC"/>
                </a:solidFill>
                <a:latin typeface="Arial Black"/>
                <a:cs typeface="Arial Black"/>
              </a:rPr>
              <a:t>AMAZING</a:t>
            </a:r>
            <a:endParaRPr lang="en-US" sz="8800" dirty="0">
              <a:solidFill>
                <a:srgbClr val="8C00EC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93806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96761" y="283709"/>
            <a:ext cx="8566377" cy="1652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dirty="0" smtClean="0">
                <a:latin typeface="Arial"/>
                <a:cs typeface="Arial"/>
              </a:rPr>
              <a:t>Then carefully go over the numbers and signs in </a:t>
            </a:r>
            <a:r>
              <a:rPr lang="en-US" sz="2800" dirty="0" err="1" smtClean="0">
                <a:latin typeface="Arial"/>
                <a:cs typeface="Arial"/>
              </a:rPr>
              <a:t>texta</a:t>
            </a:r>
            <a:r>
              <a:rPr lang="en-US" sz="2800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03" y="1432057"/>
            <a:ext cx="6802270" cy="510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2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96761" y="283709"/>
            <a:ext cx="8566377" cy="1652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dirty="0" smtClean="0">
                <a:latin typeface="Arial"/>
                <a:cs typeface="Arial"/>
              </a:rPr>
              <a:t>Then </a:t>
            </a:r>
            <a:r>
              <a:rPr lang="en-US" sz="2800" dirty="0" err="1" smtClean="0">
                <a:latin typeface="Arial"/>
                <a:cs typeface="Arial"/>
              </a:rPr>
              <a:t>colour</a:t>
            </a:r>
            <a:r>
              <a:rPr lang="en-US" sz="2800" dirty="0" smtClean="0">
                <a:latin typeface="Arial"/>
                <a:cs typeface="Arial"/>
              </a:rPr>
              <a:t> in with </a:t>
            </a:r>
            <a:r>
              <a:rPr lang="en-US" sz="2800" dirty="0" err="1" smtClean="0">
                <a:latin typeface="Arial"/>
                <a:cs typeface="Arial"/>
              </a:rPr>
              <a:t>textas</a:t>
            </a:r>
            <a:r>
              <a:rPr lang="en-US" sz="2800" dirty="0" smtClean="0">
                <a:latin typeface="Arial"/>
                <a:cs typeface="Arial"/>
              </a:rPr>
              <a:t>. And put a border on you artwork.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611" y="1433403"/>
            <a:ext cx="6564678" cy="490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56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31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0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1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84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Black"/>
                <a:cs typeface="Arial Black"/>
              </a:rPr>
              <a:t>PAUL</a:t>
            </a:r>
            <a:r>
              <a:rPr lang="en-US" sz="7200" dirty="0" smtClean="0">
                <a:latin typeface="Arial Black"/>
                <a:cs typeface="Arial Black"/>
              </a:rPr>
              <a:t> </a:t>
            </a:r>
            <a:r>
              <a:rPr lang="en-US" sz="7200" dirty="0" smtClean="0">
                <a:solidFill>
                  <a:srgbClr val="21E80E"/>
                </a:solidFill>
                <a:latin typeface="Arial Black"/>
                <a:cs typeface="Arial Black"/>
              </a:rPr>
              <a:t>KLEE</a:t>
            </a:r>
            <a:endParaRPr lang="en-US" sz="7200" dirty="0">
              <a:solidFill>
                <a:srgbClr val="21E80E"/>
              </a:solidFill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86" y="1684781"/>
            <a:ext cx="878256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Arial"/>
                <a:cs typeface="Arial"/>
              </a:rPr>
              <a:t>"</a:t>
            </a:r>
            <a:r>
              <a:rPr lang="en-US" b="1" i="1" dirty="0">
                <a:solidFill>
                  <a:srgbClr val="FF0000"/>
                </a:solidFill>
                <a:latin typeface="Arial"/>
                <a:cs typeface="Arial"/>
              </a:rPr>
              <a:t>A line is a dot going for a walk."</a:t>
            </a:r>
          </a:p>
          <a:p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b="1" dirty="0">
                <a:latin typeface="Arial"/>
                <a:cs typeface="Arial"/>
              </a:rPr>
              <a:t>"Art does not reproduce what we see it makes us see." </a:t>
            </a:r>
          </a:p>
          <a:p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Arial"/>
                <a:cs typeface="Arial"/>
              </a:rPr>
              <a:t>“Color and I are one. I am a painter.”</a:t>
            </a:r>
            <a:endParaRPr lang="en-US" b="1" i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b="1" dirty="0" smtClean="0">
                <a:latin typeface="Arial"/>
                <a:cs typeface="Arial"/>
              </a:rPr>
              <a:t>“One </a:t>
            </a:r>
            <a:r>
              <a:rPr lang="en-US" b="1" dirty="0">
                <a:latin typeface="Arial"/>
                <a:cs typeface="Arial"/>
              </a:rPr>
              <a:t>eye sees, the other feels.” </a:t>
            </a:r>
          </a:p>
          <a:p>
            <a:r>
              <a:rPr lang="en-US" dirty="0">
                <a:latin typeface="Arial"/>
                <a:cs typeface="Arial"/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“</a:t>
            </a:r>
            <a:r>
              <a:rPr lang="en-US" b="1" i="1" dirty="0" smtClean="0">
                <a:solidFill>
                  <a:srgbClr val="FF0000"/>
                </a:solidFill>
                <a:latin typeface="Arial"/>
                <a:cs typeface="Arial"/>
              </a:rPr>
              <a:t>Children </a:t>
            </a:r>
            <a:r>
              <a:rPr lang="en-US" b="1" i="1" dirty="0">
                <a:solidFill>
                  <a:srgbClr val="FF0000"/>
                </a:solidFill>
                <a:latin typeface="Arial"/>
                <a:cs typeface="Arial"/>
              </a:rPr>
              <a:t>also have artistic ability, and there is wisdom in there having it</a:t>
            </a:r>
            <a:r>
              <a:rPr lang="en-US" b="1" i="1" dirty="0" smtClean="0">
                <a:solidFill>
                  <a:srgbClr val="FF0000"/>
                </a:solidFill>
                <a:latin typeface="Arial"/>
                <a:cs typeface="Arial"/>
              </a:rPr>
              <a:t>!”</a:t>
            </a: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 </a:t>
            </a:r>
            <a:endParaRPr lang="en-US" dirty="0">
              <a:latin typeface="Arial"/>
              <a:cs typeface="Arial"/>
              <a:hlinkClick r:id="rId2"/>
            </a:endParaRPr>
          </a:p>
          <a:p>
            <a:r>
              <a:rPr lang="en-US" sz="1200" dirty="0" smtClean="0">
                <a:latin typeface="Arial"/>
                <a:cs typeface="Arial"/>
                <a:hlinkClick r:id="rId2"/>
              </a:rPr>
              <a:t>Based </a:t>
            </a:r>
            <a:r>
              <a:rPr lang="en-US" sz="1200" dirty="0" smtClean="0">
                <a:latin typeface="Arial"/>
                <a:cs typeface="Arial"/>
                <a:hlinkClick r:id="rId2"/>
              </a:rPr>
              <a:t>on an idea by Mary Franc</a:t>
            </a:r>
            <a:r>
              <a:rPr lang="en-US" sz="1000" dirty="0" smtClean="0">
                <a:latin typeface="Arial"/>
                <a:cs typeface="Arial"/>
                <a:hlinkClick r:id="rId2"/>
              </a:rPr>
              <a:t>o</a:t>
            </a:r>
            <a:r>
              <a:rPr lang="en-US" sz="1000" dirty="0" smtClean="0">
                <a:latin typeface="Arial"/>
                <a:cs typeface="Arial"/>
              </a:rPr>
              <a:t> and</a:t>
            </a:r>
            <a:r>
              <a:rPr lang="en-US" sz="1000" dirty="0" smtClean="0">
                <a:latin typeface="Arial"/>
                <a:cs typeface="Arial"/>
                <a:hlinkClick r:id="rId3"/>
              </a:rPr>
              <a:t> One Happy Teacher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4937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93" y="2130425"/>
            <a:ext cx="9035907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Cassannet Outline Regular"/>
                <a:cs typeface="Cassannet Outline Regular"/>
              </a:rPr>
              <a:t>ART + MATHS </a:t>
            </a:r>
            <a:br>
              <a:rPr lang="en-US" sz="9600" dirty="0" smtClean="0">
                <a:latin typeface="Cassannet Outline Regular"/>
                <a:cs typeface="Cassannet Outline Regular"/>
              </a:rPr>
            </a:br>
            <a:r>
              <a:rPr lang="en-US" sz="9600" dirty="0" smtClean="0">
                <a:latin typeface="Cassannet Outline Regular"/>
                <a:cs typeface="Cassannet Outline Regular"/>
              </a:rPr>
              <a:t>= </a:t>
            </a:r>
            <a:br>
              <a:rPr lang="en-US" sz="9600" dirty="0" smtClean="0">
                <a:latin typeface="Cassannet Outline Regular"/>
                <a:cs typeface="Cassannet Outline Regular"/>
              </a:rPr>
            </a:br>
            <a:r>
              <a:rPr lang="en-US" sz="9600" dirty="0" smtClean="0">
                <a:latin typeface="Cassannet Outline Regular"/>
                <a:cs typeface="Cassannet Outline Regular"/>
              </a:rPr>
              <a:t>AMAZING</a:t>
            </a:r>
            <a:endParaRPr lang="en-US" sz="9600" dirty="0">
              <a:latin typeface="Cassannet Outline Regular"/>
              <a:cs typeface="Cassannet Outlin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799499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Black"/>
                <a:cs typeface="Arial Black"/>
              </a:rPr>
              <a:t>PAUL</a:t>
            </a:r>
            <a:r>
              <a:rPr lang="en-US" sz="7200" dirty="0" smtClean="0">
                <a:latin typeface="Arial Black"/>
                <a:cs typeface="Arial Black"/>
              </a:rPr>
              <a:t> </a:t>
            </a:r>
            <a:r>
              <a:rPr lang="en-US" sz="7200" dirty="0" smtClean="0">
                <a:solidFill>
                  <a:srgbClr val="21E80E"/>
                </a:solidFill>
                <a:latin typeface="Arial Black"/>
                <a:cs typeface="Arial Black"/>
              </a:rPr>
              <a:t>KLEE</a:t>
            </a:r>
            <a:endParaRPr lang="en-US" sz="7200" dirty="0">
              <a:solidFill>
                <a:srgbClr val="21E80E"/>
              </a:solidFill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86" y="1121328"/>
            <a:ext cx="8782564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>
                <a:latin typeface="Arial"/>
                <a:cs typeface="Arial"/>
              </a:rPr>
              <a:t>Paul Klee was </a:t>
            </a:r>
            <a:r>
              <a:rPr lang="en-US" sz="2800" b="1" dirty="0">
                <a:latin typeface="Arial"/>
                <a:cs typeface="Arial"/>
              </a:rPr>
              <a:t>born in Switzerland in 1879</a:t>
            </a:r>
            <a:r>
              <a:rPr lang="en-US" sz="2800" b="1" dirty="0" smtClean="0">
                <a:latin typeface="Arial"/>
                <a:cs typeface="Arial"/>
              </a:rPr>
              <a:t>.</a:t>
            </a:r>
          </a:p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When </a:t>
            </a:r>
            <a:r>
              <a:rPr lang="en-US" dirty="0">
                <a:latin typeface="Arial"/>
                <a:cs typeface="Arial"/>
              </a:rPr>
              <a:t>he was young he </a:t>
            </a:r>
            <a:r>
              <a:rPr lang="en-US" sz="2800" b="1" dirty="0">
                <a:latin typeface="Arial"/>
                <a:cs typeface="Arial"/>
              </a:rPr>
              <a:t>loved music </a:t>
            </a:r>
            <a:r>
              <a:rPr lang="en-US" dirty="0">
                <a:latin typeface="Arial"/>
                <a:cs typeface="Arial"/>
              </a:rPr>
              <a:t>and thought he might become a musician when he grew up. His grandmother gave him a box of chalk and he drew with it often. </a:t>
            </a:r>
            <a:r>
              <a:rPr lang="en-US" sz="2800" b="1" dirty="0">
                <a:latin typeface="Arial"/>
                <a:cs typeface="Arial"/>
              </a:rPr>
              <a:t>He began to love art as well</a:t>
            </a:r>
            <a:r>
              <a:rPr lang="en-US" dirty="0">
                <a:latin typeface="Arial"/>
                <a:cs typeface="Arial"/>
              </a:rPr>
              <a:t>. </a:t>
            </a:r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As </a:t>
            </a:r>
            <a:r>
              <a:rPr lang="en-US" dirty="0">
                <a:latin typeface="Arial"/>
                <a:cs typeface="Arial"/>
              </a:rPr>
              <a:t>a teenager, he decided he enjoyed drawing more than playing the violin. He went to school at the Munich Academy in Germany to study his craft.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He did not think he was a very good painter and he struggled at school. Throughout his life, </a:t>
            </a:r>
            <a:r>
              <a:rPr lang="en-US" sz="2800" b="1" dirty="0">
                <a:latin typeface="Arial"/>
                <a:cs typeface="Arial"/>
              </a:rPr>
              <a:t>Klee met many great painters</a:t>
            </a:r>
            <a:r>
              <a:rPr lang="en-US" dirty="0">
                <a:latin typeface="Arial"/>
                <a:cs typeface="Arial"/>
              </a:rPr>
              <a:t>, including Kandinsky, and each helped him improve a little.</a:t>
            </a:r>
          </a:p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640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rial Black"/>
                <a:cs typeface="Arial Black"/>
              </a:rPr>
              <a:t>PAUL</a:t>
            </a:r>
            <a:r>
              <a:rPr lang="en-US" sz="7200" dirty="0" smtClean="0">
                <a:latin typeface="Arial Black"/>
                <a:cs typeface="Arial Black"/>
              </a:rPr>
              <a:t> </a:t>
            </a:r>
            <a:r>
              <a:rPr lang="en-US" sz="7200" dirty="0" smtClean="0">
                <a:solidFill>
                  <a:srgbClr val="21E80E"/>
                </a:solidFill>
                <a:latin typeface="Arial Black"/>
                <a:cs typeface="Arial Black"/>
              </a:rPr>
              <a:t>KLEE</a:t>
            </a:r>
            <a:endParaRPr lang="en-US" sz="7200" dirty="0">
              <a:solidFill>
                <a:srgbClr val="21E80E"/>
              </a:solidFill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86" y="1107818"/>
            <a:ext cx="8782564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Klee’s early works were </a:t>
            </a:r>
            <a:r>
              <a:rPr lang="en-US" dirty="0" err="1">
                <a:latin typeface="Arial"/>
                <a:cs typeface="Arial"/>
              </a:rPr>
              <a:t>colourless</a:t>
            </a:r>
            <a:r>
              <a:rPr lang="en-US" dirty="0">
                <a:latin typeface="Arial"/>
                <a:cs typeface="Arial"/>
              </a:rPr>
              <a:t>. He created mostly pen-and-ink drawings and etchings. During this time (early 1900s) </a:t>
            </a:r>
            <a:r>
              <a:rPr lang="en-US" sz="2800" b="1" dirty="0">
                <a:latin typeface="Arial"/>
                <a:cs typeface="Arial"/>
              </a:rPr>
              <a:t>he thought that </a:t>
            </a:r>
            <a:r>
              <a:rPr lang="en-US" sz="2800" b="1" dirty="0" err="1">
                <a:latin typeface="Arial"/>
                <a:cs typeface="Arial"/>
              </a:rPr>
              <a:t>colour</a:t>
            </a:r>
            <a:r>
              <a:rPr lang="en-US" sz="2800" b="1" dirty="0">
                <a:latin typeface="Arial"/>
                <a:cs typeface="Arial"/>
              </a:rPr>
              <a:t> was just decoration.</a:t>
            </a:r>
            <a:r>
              <a:rPr lang="en-US" dirty="0">
                <a:latin typeface="Arial"/>
                <a:cs typeface="Arial"/>
              </a:rPr>
              <a:t> He didn’t think it was essential or even needed. Then he travelled to Tunisia and saw the </a:t>
            </a:r>
            <a:r>
              <a:rPr lang="en-US" dirty="0" err="1">
                <a:latin typeface="Arial"/>
                <a:cs typeface="Arial"/>
              </a:rPr>
              <a:t>colour</a:t>
            </a:r>
            <a:r>
              <a:rPr lang="en-US" dirty="0">
                <a:latin typeface="Arial"/>
                <a:cs typeface="Arial"/>
              </a:rPr>
              <a:t> and the light. </a:t>
            </a:r>
            <a:r>
              <a:rPr lang="en-US" sz="2800" b="1" dirty="0">
                <a:latin typeface="Arial"/>
                <a:cs typeface="Arial"/>
              </a:rPr>
              <a:t>He fell in love with </a:t>
            </a:r>
            <a:r>
              <a:rPr lang="en-US" sz="2800" b="1" dirty="0" err="1">
                <a:latin typeface="Arial"/>
                <a:cs typeface="Arial"/>
              </a:rPr>
              <a:t>colour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and his artistic style changed forever.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Klee created more than 9.000 works of art during his life, consisting of an abstract pictorial language of signs, lines, shapes, and amazing </a:t>
            </a:r>
            <a:r>
              <a:rPr lang="en-US" dirty="0" err="1" smtClean="0">
                <a:latin typeface="Arial"/>
                <a:cs typeface="Arial"/>
              </a:rPr>
              <a:t>colours</a:t>
            </a:r>
            <a:r>
              <a:rPr lang="en-US" dirty="0" smtClean="0">
                <a:latin typeface="Arial"/>
                <a:cs typeface="Arial"/>
              </a:rPr>
              <a:t>. </a:t>
            </a:r>
            <a:r>
              <a:rPr lang="en-US" dirty="0">
                <a:latin typeface="Arial"/>
                <a:cs typeface="Arial"/>
              </a:rPr>
              <a:t>He used geometric shapes like </a:t>
            </a:r>
            <a:r>
              <a:rPr lang="en-US" sz="2800" b="1" dirty="0">
                <a:latin typeface="Arial"/>
                <a:cs typeface="Arial"/>
              </a:rPr>
              <a:t>circles, triangles </a:t>
            </a:r>
            <a:r>
              <a:rPr lang="en-US" sz="2800" b="1" dirty="0" smtClean="0">
                <a:latin typeface="Arial"/>
                <a:cs typeface="Arial"/>
              </a:rPr>
              <a:t>&amp; </a:t>
            </a:r>
            <a:r>
              <a:rPr lang="en-US" sz="2800" b="1" dirty="0">
                <a:latin typeface="Arial"/>
                <a:cs typeface="Arial"/>
              </a:rPr>
              <a:t>squares as well as numbers </a:t>
            </a:r>
            <a:r>
              <a:rPr lang="en-US" sz="2800" b="1" dirty="0" smtClean="0">
                <a:latin typeface="Arial"/>
                <a:cs typeface="Arial"/>
              </a:rPr>
              <a:t>&amp; </a:t>
            </a:r>
            <a:r>
              <a:rPr lang="en-US" sz="2800" b="1" dirty="0">
                <a:latin typeface="Arial"/>
                <a:cs typeface="Arial"/>
              </a:rPr>
              <a:t>letters</a:t>
            </a:r>
            <a:r>
              <a:rPr lang="en-US" dirty="0">
                <a:latin typeface="Arial"/>
                <a:cs typeface="Arial"/>
              </a:rPr>
              <a:t> in many of his works.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When he died in 1940.</a:t>
            </a:r>
          </a:p>
        </p:txBody>
      </p:sp>
    </p:spTree>
    <p:extLst>
      <p:ext uri="{BB962C8B-B14F-4D97-AF65-F5344CB8AC3E}">
        <p14:creationId xmlns:p14="http://schemas.microsoft.com/office/powerpoint/2010/main" val="2352351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33" y="274638"/>
            <a:ext cx="4457267" cy="5851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>
                <a:latin typeface="Arial"/>
                <a:cs typeface="Arial"/>
              </a:rPr>
              <a:t>“Once Emerged in the Gray of the Night” </a:t>
            </a:r>
            <a:r>
              <a:rPr lang="en-US" dirty="0" smtClean="0">
                <a:latin typeface="Arial"/>
                <a:cs typeface="Arial"/>
              </a:rPr>
              <a:t>is a painting by Paul Klee.</a:t>
            </a: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What do you notice?</a:t>
            </a: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What is more important?</a:t>
            </a:r>
            <a:r>
              <a:rPr lang="en-US" sz="2800" dirty="0" smtClean="0">
                <a:latin typeface="Arial"/>
                <a:cs typeface="Arial"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reading the </a:t>
            </a:r>
            <a:r>
              <a:rPr lang="en-US" b="1" dirty="0" smtClean="0">
                <a:latin typeface="Arial"/>
                <a:cs typeface="Arial"/>
              </a:rPr>
              <a:t>words</a:t>
            </a:r>
            <a:r>
              <a:rPr lang="en-US" dirty="0" smtClean="0">
                <a:latin typeface="Arial"/>
                <a:cs typeface="Arial"/>
              </a:rPr>
              <a:t>, </a:t>
            </a:r>
          </a:p>
          <a:p>
            <a:pPr marL="0" indent="0">
              <a:buNone/>
            </a:pPr>
            <a:r>
              <a:rPr lang="en-US" dirty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r the </a:t>
            </a:r>
            <a:r>
              <a:rPr lang="en-US" b="1" dirty="0" err="1" smtClean="0">
                <a:latin typeface="Arial"/>
                <a:cs typeface="Arial"/>
              </a:rPr>
              <a:t>colours</a:t>
            </a:r>
            <a:r>
              <a:rPr lang="en-US" b="1" dirty="0" smtClean="0">
                <a:latin typeface="Arial"/>
                <a:cs typeface="Arial"/>
              </a:rPr>
              <a:t> and composition</a:t>
            </a:r>
            <a:r>
              <a:rPr lang="en-US" b="1" dirty="0" smtClean="0">
                <a:latin typeface="Arial"/>
                <a:cs typeface="Arial"/>
              </a:rPr>
              <a:t>?</a:t>
            </a:r>
          </a:p>
          <a:p>
            <a:pPr marL="0" indent="0">
              <a:buNone/>
            </a:pPr>
            <a:r>
              <a:rPr lang="en-US" sz="1300" dirty="0" smtClean="0">
                <a:latin typeface="Arial"/>
                <a:cs typeface="Arial"/>
              </a:rPr>
              <a:t>Painting courtesy of /</a:t>
            </a:r>
            <a:r>
              <a:rPr lang="en-US" sz="1300" dirty="0" err="1" smtClean="0">
                <a:latin typeface="Arial"/>
                <a:cs typeface="Arial"/>
              </a:rPr>
              <a:t>www.paulklee.net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5" name="Picture 4" descr="Once-Emerged-from-the-Gray-of-Night-19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00" y="324538"/>
            <a:ext cx="4028039" cy="620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74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33" y="274638"/>
            <a:ext cx="8566377" cy="18869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Arial"/>
                <a:cs typeface="Arial"/>
              </a:rPr>
              <a:t>We are going to use </a:t>
            </a:r>
            <a:r>
              <a:rPr lang="en-US" sz="2800" b="1" i="1" dirty="0" smtClean="0">
                <a:latin typeface="Arial"/>
                <a:cs typeface="Arial"/>
              </a:rPr>
              <a:t>Paul Klee’s work as well as MATHS as inspiration </a:t>
            </a:r>
            <a:r>
              <a:rPr lang="en-US" sz="2800" dirty="0" smtClean="0">
                <a:latin typeface="Arial"/>
                <a:cs typeface="Arial"/>
              </a:rPr>
              <a:t>for our artwork.</a:t>
            </a: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5486" y="5660679"/>
            <a:ext cx="8566377" cy="8954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>
                <a:latin typeface="Arial"/>
                <a:cs typeface="Arial"/>
              </a:rPr>
              <a:t>A</a:t>
            </a:r>
            <a:r>
              <a:rPr lang="en-US" sz="2800" b="1" dirty="0" smtClean="0">
                <a:latin typeface="Arial"/>
                <a:cs typeface="Arial"/>
              </a:rPr>
              <a:t> tessellation</a:t>
            </a:r>
            <a:r>
              <a:rPr lang="en-US" sz="2800" dirty="0" smtClean="0">
                <a:latin typeface="Arial"/>
                <a:cs typeface="Arial"/>
              </a:rPr>
              <a:t> is a mathematical shape that can interlock.</a:t>
            </a:r>
          </a:p>
          <a:p>
            <a:pPr marL="0" indent="0">
              <a:buFont typeface="Arial"/>
              <a:buNone/>
            </a:pPr>
            <a:endParaRPr lang="en-US" dirty="0">
              <a:latin typeface="Arial"/>
              <a:cs typeface="Arial"/>
            </a:endParaRPr>
          </a:p>
        </p:txBody>
      </p:sp>
      <p:pic>
        <p:nvPicPr>
          <p:cNvPr id="2" name="Picture 1" descr="tessellating_arrows_by_quipitory-d38nl4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652" y="1438692"/>
            <a:ext cx="6363329" cy="398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2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33" y="274638"/>
            <a:ext cx="8566377" cy="18869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latin typeface="Arial"/>
                <a:cs typeface="Arial"/>
              </a:rPr>
              <a:t>We are also going to use multiplication. </a:t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>Choose a </a:t>
            </a:r>
            <a:r>
              <a:rPr lang="en-US" sz="2800" b="1" dirty="0" smtClean="0">
                <a:solidFill>
                  <a:srgbClr val="8C00EC"/>
                </a:solidFill>
                <a:latin typeface="Arial"/>
                <a:cs typeface="Arial"/>
              </a:rPr>
              <a:t>1 digit number </a:t>
            </a:r>
            <a:r>
              <a:rPr lang="en-US" sz="2800" b="1" dirty="0" smtClean="0">
                <a:latin typeface="Arial"/>
                <a:cs typeface="Arial"/>
              </a:rPr>
              <a:t>multiplied by a </a:t>
            </a:r>
            <a:r>
              <a:rPr lang="en-US" sz="2800" b="1" dirty="0" smtClean="0">
                <a:solidFill>
                  <a:srgbClr val="8C00EC"/>
                </a:solidFill>
                <a:latin typeface="Arial"/>
                <a:cs typeface="Arial"/>
              </a:rPr>
              <a:t>1 digit number </a:t>
            </a:r>
            <a:r>
              <a:rPr lang="en-US" sz="2800" b="1" dirty="0" smtClean="0">
                <a:latin typeface="Arial"/>
                <a:cs typeface="Arial"/>
              </a:rPr>
              <a:t>that gives a </a:t>
            </a:r>
            <a:r>
              <a:rPr lang="en-US" sz="2800" b="1" dirty="0" smtClean="0">
                <a:solidFill>
                  <a:srgbClr val="8C00EC"/>
                </a:solidFill>
                <a:latin typeface="Arial"/>
                <a:cs typeface="Arial"/>
              </a:rPr>
              <a:t>2 digit answer.</a:t>
            </a: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5486" y="5660679"/>
            <a:ext cx="8566377" cy="895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dirty="0" smtClean="0">
                <a:latin typeface="Arial"/>
                <a:cs typeface="Arial"/>
              </a:rPr>
              <a:t>Choose one you have trouble remembering.</a:t>
            </a:r>
          </a:p>
          <a:p>
            <a:pPr marL="0" indent="0">
              <a:buFont typeface="Arial"/>
              <a:buNone/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2386837"/>
            <a:ext cx="9144000" cy="895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7200" dirty="0" smtClean="0">
                <a:solidFill>
                  <a:srgbClr val="FF0000"/>
                </a:solidFill>
                <a:latin typeface="Arial"/>
                <a:cs typeface="Arial"/>
              </a:rPr>
              <a:t>6 x 9 = 54</a:t>
            </a:r>
          </a:p>
          <a:p>
            <a:pPr marL="0" indent="0" algn="ctr">
              <a:buFont typeface="Arial"/>
              <a:buNone/>
            </a:pPr>
            <a:r>
              <a:rPr lang="en-US" sz="7200" dirty="0" smtClean="0">
                <a:solidFill>
                  <a:srgbClr val="21E80E"/>
                </a:solidFill>
                <a:latin typeface="Arial"/>
                <a:cs typeface="Arial"/>
              </a:rPr>
              <a:t>7 x 7 = 49 </a:t>
            </a:r>
            <a:endParaRPr lang="en-US" sz="7200" dirty="0">
              <a:solidFill>
                <a:srgbClr val="21E80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6851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33" y="274638"/>
            <a:ext cx="8566377" cy="18869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latin typeface="Arial"/>
                <a:cs typeface="Arial"/>
              </a:rPr>
              <a:t>This is how your paper will look.</a:t>
            </a:r>
            <a:endParaRPr lang="en-US" sz="2800" b="1" dirty="0" smtClean="0">
              <a:solidFill>
                <a:srgbClr val="8C00EC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</p:txBody>
      </p:sp>
      <p:pic>
        <p:nvPicPr>
          <p:cNvPr id="2" name="Picture 1" descr="paulKLeeMathstemplat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8" y="540398"/>
            <a:ext cx="8616603" cy="613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28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96761" y="283709"/>
            <a:ext cx="8566377" cy="1652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dirty="0" smtClean="0">
                <a:latin typeface="Arial"/>
                <a:cs typeface="Arial"/>
              </a:rPr>
              <a:t>Fill each square with the numbers. One number or sign per square. Touch the sides. Write the numbers in in pencil first. 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164" y="1756297"/>
            <a:ext cx="6255888" cy="46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13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96761" y="283709"/>
            <a:ext cx="8566377" cy="1652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2800" dirty="0" smtClean="0">
                <a:latin typeface="Arial"/>
                <a:cs typeface="Arial"/>
              </a:rPr>
              <a:t>Then fill all the spaces, make sure the numbers touch the sides of the squares. 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6" name="Picture 5" descr="PaulKleeMath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03" y="1756296"/>
            <a:ext cx="6802271" cy="510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183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401</Words>
  <Application>Microsoft Macintosh PowerPoint</Application>
  <PresentationFormat>On-screen Show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ART + MATHS  =  AMAZING</vt:lpstr>
      <vt:lpstr>PAUL KLEE</vt:lpstr>
      <vt:lpstr>PAUL KLEE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PAUL KLEE</vt:lpstr>
      <vt:lpstr>ART + MATHS  =  AMAZING</vt:lpstr>
    </vt:vector>
  </TitlesOfParts>
  <Company>COMBRIDGE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+ MATHS = AMAZING</dc:title>
  <dc:creator>CATHY</dc:creator>
  <cp:lastModifiedBy>CATHY</cp:lastModifiedBy>
  <cp:revision>13</cp:revision>
  <dcterms:created xsi:type="dcterms:W3CDTF">2018-03-07T06:02:47Z</dcterms:created>
  <dcterms:modified xsi:type="dcterms:W3CDTF">2018-03-08T05:05:33Z</dcterms:modified>
</cp:coreProperties>
</file>